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58" r:id="rId2"/>
    <p:sldId id="257" r:id="rId3"/>
    <p:sldId id="259" r:id="rId4"/>
    <p:sldId id="260" r:id="rId5"/>
    <p:sldId id="261" r:id="rId6"/>
    <p:sldId id="267" r:id="rId7"/>
    <p:sldId id="268" r:id="rId8"/>
    <p:sldId id="269" r:id="rId9"/>
    <p:sldId id="262" r:id="rId10"/>
    <p:sldId id="266" r:id="rId11"/>
    <p:sldId id="270"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4329" autoAdjust="0"/>
  </p:normalViewPr>
  <p:slideViewPr>
    <p:cSldViewPr snapToGrid="0">
      <p:cViewPr varScale="1">
        <p:scale>
          <a:sx n="105" d="100"/>
          <a:sy n="105" d="100"/>
        </p:scale>
        <p:origin x="5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91CFA-97BC-4FDD-9347-5CF7B0815DD2}"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7CE88-7DB2-4B39-A953-123A24C3BC83}" type="slidenum">
              <a:rPr lang="en-US" smtClean="0"/>
              <a:t>‹#›</a:t>
            </a:fld>
            <a:endParaRPr lang="en-US"/>
          </a:p>
        </p:txBody>
      </p:sp>
    </p:spTree>
    <p:extLst>
      <p:ext uri="{BB962C8B-B14F-4D97-AF65-F5344CB8AC3E}">
        <p14:creationId xmlns:p14="http://schemas.microsoft.com/office/powerpoint/2010/main" val="1611282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extLst>
              <a:ext uri="{BEBA8EAE-BF5A-486C-A8C5-ECC9F3942E4B}">
                <a14:imgProps xmlns:a14="http://schemas.microsoft.com/office/drawing/2010/main">
                  <a14:imgLayer r:embed="rId3">
                    <a14:imgEffect>
                      <a14:brightnessContrast bright="-10000" contrast="-10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1">
                    <a:lumMod val="60000"/>
                    <a:lumOff val="40000"/>
                  </a:schemeClr>
                </a:solidFill>
              </a:defRPr>
            </a:lvl1pPr>
          </a:lstStyle>
          <a:p>
            <a:fld id="{4CBBF05E-65DE-42D3-BE50-C9BF7ABE85AA}" type="datetime1">
              <a:rPr lang="en-US" smtClean="0"/>
              <a:t>9/12/2024</a:t>
            </a:fld>
            <a:endParaRPr lang="en-US"/>
          </a:p>
        </p:txBody>
      </p:sp>
      <p:sp>
        <p:nvSpPr>
          <p:cNvPr id="5" name="Footer Placeholder 4"/>
          <p:cNvSpPr>
            <a:spLocks noGrp="1"/>
          </p:cNvSpPr>
          <p:nvPr>
            <p:ph type="ftr" sz="quarter" idx="11"/>
          </p:nvPr>
        </p:nvSpPr>
        <p:spPr/>
        <p:txBody>
          <a:bodyPr/>
          <a:lstStyle>
            <a:lvl1pPr>
              <a:defRPr>
                <a:solidFill>
                  <a:schemeClr val="accent1">
                    <a:lumMod val="60000"/>
                    <a:lumOff val="40000"/>
                  </a:schemeClr>
                </a:solidFill>
              </a:defRPr>
            </a:lvl1p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lvl1pPr>
              <a:defRPr>
                <a:solidFill>
                  <a:schemeClr val="accent1">
                    <a:lumMod val="60000"/>
                    <a:lumOff val="40000"/>
                  </a:schemeClr>
                </a:solidFill>
              </a:defRPr>
            </a:lvl1pPr>
          </a:lstStyle>
          <a:p>
            <a:fld id="{74756626-FAED-451A-81E7-33A5D6E296FF}" type="slidenum">
              <a:rPr lang="en-US" smtClean="0"/>
              <a:pPr/>
              <a:t>‹#›</a:t>
            </a:fld>
            <a:endParaRPr lang="en-US"/>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
        <p:nvSpPr>
          <p:cNvPr id="9" name="Title 1"/>
          <p:cNvSpPr>
            <a:spLocks noGrp="1"/>
          </p:cNvSpPr>
          <p:nvPr>
            <p:ph type="title"/>
          </p:nvPr>
        </p:nvSpPr>
        <p:spPr>
          <a:xfrm>
            <a:off x="831850" y="1709738"/>
            <a:ext cx="10515600" cy="2852737"/>
          </a:xfrm>
        </p:spPr>
        <p:txBody>
          <a:bodyPr anchor="b"/>
          <a:lstStyle>
            <a:lvl1pPr>
              <a:defRPr sz="6000">
                <a:solidFill>
                  <a:schemeClr val="accent5">
                    <a:lumMod val="20000"/>
                    <a:lumOff val="80000"/>
                  </a:schemeClr>
                </a:solidFill>
              </a:defRPr>
            </a:lvl1pPr>
          </a:lstStyle>
          <a:p>
            <a:r>
              <a:rPr lang="en-US" smtClean="0"/>
              <a:t>Click to edit Master title style</a:t>
            </a:r>
            <a:endParaRPr lang="en-US"/>
          </a:p>
        </p:txBody>
      </p:sp>
      <p:sp>
        <p:nvSpPr>
          <p:cNvPr id="11"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12" name="Straight Connector 11"/>
          <p:cNvCxnSpPr/>
          <p:nvPr userDrawn="1"/>
        </p:nvCxnSpPr>
        <p:spPr>
          <a:xfrm>
            <a:off x="838200" y="4559830"/>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80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84400" y="365125"/>
            <a:ext cx="9169400" cy="1325563"/>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AED458-95B6-48CE-8950-7489E3F25615}"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a:t>
            </a:fld>
            <a:endParaRPr lang="en-US"/>
          </a:p>
        </p:txBody>
      </p:sp>
      <p:cxnSp>
        <p:nvCxnSpPr>
          <p:cNvPr id="7" name="Straight Connector 6"/>
          <p:cNvCxnSpPr/>
          <p:nvPr userDrawn="1"/>
        </p:nvCxnSpPr>
        <p:spPr>
          <a:xfrm>
            <a:off x="838200" y="1690688"/>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2975750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0FCE2B-3101-436A-BD70-CF8F65250D29}"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a:t>
            </a:fld>
            <a:endParaRPr lang="en-US"/>
          </a:p>
        </p:txBody>
      </p:sp>
      <p:cxnSp>
        <p:nvCxnSpPr>
          <p:cNvPr id="8" name="Straight Connector 7"/>
          <p:cNvCxnSpPr/>
          <p:nvPr userDrawn="1"/>
        </p:nvCxnSpPr>
        <p:spPr>
          <a:xfrm>
            <a:off x="8724900" y="365125"/>
            <a:ext cx="0" cy="5811838"/>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89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4400" y="365125"/>
            <a:ext cx="9169400" cy="1325563"/>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6DC8C3-73D4-4512-885C-B165A5EC52C1}"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a:t>
            </a:fld>
            <a:endParaRPr lang="en-US"/>
          </a:p>
        </p:txBody>
      </p:sp>
      <p:cxnSp>
        <p:nvCxnSpPr>
          <p:cNvPr id="8" name="Straight Connector 7"/>
          <p:cNvCxnSpPr/>
          <p:nvPr userDrawn="1"/>
        </p:nvCxnSpPr>
        <p:spPr>
          <a:xfrm>
            <a:off x="838200" y="1690688"/>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333844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brightnessContrast bright="-10000" contrast="-10000"/>
                    </a14:imgEffect>
                  </a14:imgLayer>
                </a14:imgProps>
              </a:ext>
            </a:extLst>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accent5">
                    <a:lumMod val="20000"/>
                    <a:lumOff val="80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60000"/>
                    <a:lumOff val="40000"/>
                  </a:schemeClr>
                </a:solidFill>
              </a:defRPr>
            </a:lvl1pPr>
          </a:lstStyle>
          <a:p>
            <a:fld id="{76B36638-FA57-4F3B-B71B-4D9E3DE28518}" type="datetime1">
              <a:rPr lang="en-US" smtClean="0"/>
              <a:t>9/12/2024</a:t>
            </a:fld>
            <a:endParaRPr lang="en-US"/>
          </a:p>
        </p:txBody>
      </p:sp>
      <p:sp>
        <p:nvSpPr>
          <p:cNvPr id="5" name="Footer Placeholder 4"/>
          <p:cNvSpPr>
            <a:spLocks noGrp="1"/>
          </p:cNvSpPr>
          <p:nvPr>
            <p:ph type="ftr" sz="quarter" idx="11"/>
          </p:nvPr>
        </p:nvSpPr>
        <p:spPr/>
        <p:txBody>
          <a:bodyPr/>
          <a:lstStyle>
            <a:lvl1pPr>
              <a:defRPr>
                <a:solidFill>
                  <a:schemeClr val="accent1">
                    <a:lumMod val="60000"/>
                    <a:lumOff val="40000"/>
                  </a:schemeClr>
                </a:solidFill>
              </a:defRPr>
            </a:lvl1p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lvl1pPr>
              <a:defRPr>
                <a:solidFill>
                  <a:schemeClr val="accent1">
                    <a:lumMod val="60000"/>
                    <a:lumOff val="40000"/>
                  </a:schemeClr>
                </a:solidFill>
              </a:defRPr>
            </a:lvl1pPr>
          </a:lstStyle>
          <a:p>
            <a:fld id="{74756626-FAED-451A-81E7-33A5D6E296FF}" type="slidenum">
              <a:rPr lang="en-US" smtClean="0"/>
              <a:pPr/>
              <a:t>‹#›</a:t>
            </a:fld>
            <a:endParaRPr lang="en-US"/>
          </a:p>
        </p:txBody>
      </p:sp>
      <p:cxnSp>
        <p:nvCxnSpPr>
          <p:cNvPr id="8" name="Straight Connector 7"/>
          <p:cNvCxnSpPr/>
          <p:nvPr userDrawn="1"/>
        </p:nvCxnSpPr>
        <p:spPr>
          <a:xfrm>
            <a:off x="838200" y="4559830"/>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202240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84400" y="365125"/>
            <a:ext cx="9169399"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91BB6-7D9E-43DC-8BF7-3DDB7CF649C0}" type="datetime1">
              <a:rPr lang="en-US" smtClean="0"/>
              <a:t>9/12/2024</a:t>
            </a:fld>
            <a:endParaRPr lang="en-US"/>
          </a:p>
        </p:txBody>
      </p:sp>
      <p:sp>
        <p:nvSpPr>
          <p:cNvPr id="6" name="Footer Placeholder 5"/>
          <p:cNvSpPr>
            <a:spLocks noGrp="1"/>
          </p:cNvSpPr>
          <p:nvPr>
            <p:ph type="ftr" sz="quarter" idx="11"/>
          </p:nvPr>
        </p:nvSpPr>
        <p:spPr/>
        <p:txBody>
          <a:bodyPr/>
          <a:lstStyle/>
          <a:p>
            <a:r>
              <a:rPr lang="en-US" smtClean="0"/>
              <a:t>1.3 The Ethical Leader</a:t>
            </a:r>
            <a:endParaRPr lang="en-US"/>
          </a:p>
        </p:txBody>
      </p:sp>
      <p:sp>
        <p:nvSpPr>
          <p:cNvPr id="7" name="Slide Number Placeholder 6"/>
          <p:cNvSpPr>
            <a:spLocks noGrp="1"/>
          </p:cNvSpPr>
          <p:nvPr>
            <p:ph type="sldNum" sz="quarter" idx="12"/>
          </p:nvPr>
        </p:nvSpPr>
        <p:spPr/>
        <p:txBody>
          <a:bodyPr/>
          <a:lstStyle/>
          <a:p>
            <a:fld id="{74756626-FAED-451A-81E7-33A5D6E296FF}" type="slidenum">
              <a:rPr lang="en-US" smtClean="0"/>
              <a:t>‹#›</a:t>
            </a:fld>
            <a:endParaRPr lang="en-US"/>
          </a:p>
        </p:txBody>
      </p:sp>
      <p:cxnSp>
        <p:nvCxnSpPr>
          <p:cNvPr id="8" name="Straight Connector 7"/>
          <p:cNvCxnSpPr/>
          <p:nvPr userDrawn="1"/>
        </p:nvCxnSpPr>
        <p:spPr>
          <a:xfrm>
            <a:off x="838200" y="1690688"/>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358488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84400" y="365125"/>
            <a:ext cx="9170988"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0841EB-307D-4058-91AE-6AE4699C5D74}" type="datetime1">
              <a:rPr lang="en-US" smtClean="0"/>
              <a:t>9/12/2024</a:t>
            </a:fld>
            <a:endParaRPr lang="en-US"/>
          </a:p>
        </p:txBody>
      </p:sp>
      <p:sp>
        <p:nvSpPr>
          <p:cNvPr id="8" name="Footer Placeholder 7"/>
          <p:cNvSpPr>
            <a:spLocks noGrp="1"/>
          </p:cNvSpPr>
          <p:nvPr>
            <p:ph type="ftr" sz="quarter" idx="11"/>
          </p:nvPr>
        </p:nvSpPr>
        <p:spPr/>
        <p:txBody>
          <a:bodyPr/>
          <a:lstStyle/>
          <a:p>
            <a:r>
              <a:rPr lang="en-US" smtClean="0"/>
              <a:t>1.3 The Ethical Leader</a:t>
            </a:r>
            <a:endParaRPr lang="en-US"/>
          </a:p>
        </p:txBody>
      </p:sp>
      <p:sp>
        <p:nvSpPr>
          <p:cNvPr id="9" name="Slide Number Placeholder 8"/>
          <p:cNvSpPr>
            <a:spLocks noGrp="1"/>
          </p:cNvSpPr>
          <p:nvPr>
            <p:ph type="sldNum" sz="quarter" idx="12"/>
          </p:nvPr>
        </p:nvSpPr>
        <p:spPr/>
        <p:txBody>
          <a:bodyPr/>
          <a:lstStyle/>
          <a:p>
            <a:fld id="{74756626-FAED-451A-81E7-33A5D6E296FF}" type="slidenum">
              <a:rPr lang="en-US" smtClean="0"/>
              <a:t>‹#›</a:t>
            </a:fld>
            <a:endParaRPr lang="en-US"/>
          </a:p>
        </p:txBody>
      </p:sp>
      <p:cxnSp>
        <p:nvCxnSpPr>
          <p:cNvPr id="10" name="Straight Connector 9"/>
          <p:cNvCxnSpPr/>
          <p:nvPr userDrawn="1"/>
        </p:nvCxnSpPr>
        <p:spPr>
          <a:xfrm>
            <a:off x="838200" y="1690688"/>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125194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84400" y="365125"/>
            <a:ext cx="9169399"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F25989-4855-4EBF-AA28-057D747582B1}" type="datetime1">
              <a:rPr lang="en-US" smtClean="0"/>
              <a:t>9/12/2024</a:t>
            </a:fld>
            <a:endParaRPr lang="en-US"/>
          </a:p>
        </p:txBody>
      </p:sp>
      <p:sp>
        <p:nvSpPr>
          <p:cNvPr id="4" name="Footer Placeholder 3"/>
          <p:cNvSpPr>
            <a:spLocks noGrp="1"/>
          </p:cNvSpPr>
          <p:nvPr>
            <p:ph type="ftr" sz="quarter" idx="11"/>
          </p:nvPr>
        </p:nvSpPr>
        <p:spPr/>
        <p:txBody>
          <a:bodyPr/>
          <a:lstStyle/>
          <a:p>
            <a:r>
              <a:rPr lang="en-US" smtClean="0"/>
              <a:t>1.3 The Ethical Leader</a:t>
            </a:r>
            <a:endParaRPr lang="en-US"/>
          </a:p>
        </p:txBody>
      </p:sp>
      <p:sp>
        <p:nvSpPr>
          <p:cNvPr id="5" name="Slide Number Placeholder 4"/>
          <p:cNvSpPr>
            <a:spLocks noGrp="1"/>
          </p:cNvSpPr>
          <p:nvPr>
            <p:ph type="sldNum" sz="quarter" idx="12"/>
          </p:nvPr>
        </p:nvSpPr>
        <p:spPr/>
        <p:txBody>
          <a:bodyPr/>
          <a:lstStyle/>
          <a:p>
            <a:fld id="{74756626-FAED-451A-81E7-33A5D6E296FF}" type="slidenum">
              <a:rPr lang="en-US" smtClean="0"/>
              <a:t>‹#›</a:t>
            </a:fld>
            <a:endParaRPr lang="en-US"/>
          </a:p>
        </p:txBody>
      </p:sp>
      <p:cxnSp>
        <p:nvCxnSpPr>
          <p:cNvPr id="6" name="Straight Connector 5"/>
          <p:cNvCxnSpPr/>
          <p:nvPr userDrawn="1"/>
        </p:nvCxnSpPr>
        <p:spPr>
          <a:xfrm>
            <a:off x="838200" y="1690688"/>
            <a:ext cx="105156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318895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189D0F-C49C-4F21-A800-EE098D8DC6A1}" type="datetime1">
              <a:rPr lang="en-US" smtClean="0"/>
              <a:t>9/12/2024</a:t>
            </a:fld>
            <a:endParaRPr lang="en-US"/>
          </a:p>
        </p:txBody>
      </p:sp>
      <p:sp>
        <p:nvSpPr>
          <p:cNvPr id="3" name="Footer Placeholder 2"/>
          <p:cNvSpPr>
            <a:spLocks noGrp="1"/>
          </p:cNvSpPr>
          <p:nvPr>
            <p:ph type="ftr" sz="quarter" idx="11"/>
          </p:nvPr>
        </p:nvSpPr>
        <p:spPr/>
        <p:txBody>
          <a:bodyPr/>
          <a:lstStyle/>
          <a:p>
            <a:r>
              <a:rPr lang="en-US" smtClean="0"/>
              <a:t>1.3 The Ethical Leader</a:t>
            </a:r>
            <a:endParaRPr lang="en-US"/>
          </a:p>
        </p:txBody>
      </p:sp>
      <p:sp>
        <p:nvSpPr>
          <p:cNvPr id="4" name="Slide Number Placeholder 3"/>
          <p:cNvSpPr>
            <a:spLocks noGrp="1"/>
          </p:cNvSpPr>
          <p:nvPr>
            <p:ph type="sldNum" sz="quarter" idx="12"/>
          </p:nvPr>
        </p:nvSpPr>
        <p:spPr/>
        <p:txBody>
          <a:bodyPr/>
          <a:lstStyle/>
          <a:p>
            <a:fld id="{74756626-FAED-451A-81E7-33A5D6E296FF}"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2" y="365126"/>
            <a:ext cx="1281112" cy="1281112"/>
          </a:xfrm>
          <a:prstGeom prst="rect">
            <a:avLst/>
          </a:prstGeom>
        </p:spPr>
      </p:pic>
    </p:spTree>
    <p:extLst>
      <p:ext uri="{BB962C8B-B14F-4D97-AF65-F5344CB8AC3E}">
        <p14:creationId xmlns:p14="http://schemas.microsoft.com/office/powerpoint/2010/main" val="69412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75933" y="457200"/>
            <a:ext cx="2596092"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accent1">
                    <a:lumMod val="50000"/>
                  </a:schemeClr>
                </a:solidFill>
              </a:defRPr>
            </a:lvl1pPr>
            <a:lvl2pPr>
              <a:defRPr sz="2800">
                <a:solidFill>
                  <a:schemeClr val="accent1">
                    <a:lumMod val="50000"/>
                  </a:schemeClr>
                </a:solidFill>
              </a:defRPr>
            </a:lvl2pPr>
            <a:lvl3pPr>
              <a:defRPr sz="2400">
                <a:solidFill>
                  <a:schemeClr val="accent1">
                    <a:lumMod val="50000"/>
                  </a:schemeClr>
                </a:solidFill>
              </a:defRPr>
            </a:lvl3pPr>
            <a:lvl4pPr>
              <a:defRPr sz="2000">
                <a:solidFill>
                  <a:schemeClr val="accent1">
                    <a:lumMod val="50000"/>
                  </a:schemeClr>
                </a:solidFill>
              </a:defRPr>
            </a:lvl4pPr>
            <a:lvl5pPr>
              <a:defRPr sz="2000">
                <a:solidFill>
                  <a:schemeClr val="accent1">
                    <a:lumMod val="50000"/>
                  </a:schemeClr>
                </a:solidFill>
              </a:defRPr>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AEEC5C4-A831-476F-832D-EECEE91A83AE}" type="datetime1">
              <a:rPr lang="en-US" smtClean="0"/>
              <a:t>9/12/2024</a:t>
            </a:fld>
            <a:endParaRPr lang="en-US"/>
          </a:p>
        </p:txBody>
      </p:sp>
      <p:sp>
        <p:nvSpPr>
          <p:cNvPr id="6" name="Footer Placeholder 5"/>
          <p:cNvSpPr>
            <a:spLocks noGrp="1"/>
          </p:cNvSpPr>
          <p:nvPr>
            <p:ph type="ftr" sz="quarter" idx="11"/>
          </p:nvPr>
        </p:nvSpPr>
        <p:spPr/>
        <p:txBody>
          <a:bodyPr/>
          <a:lstStyle/>
          <a:p>
            <a:r>
              <a:rPr lang="en-US" smtClean="0"/>
              <a:t>1.3 The Ethical Leader</a:t>
            </a:r>
            <a:endParaRPr lang="en-US"/>
          </a:p>
        </p:txBody>
      </p:sp>
      <p:sp>
        <p:nvSpPr>
          <p:cNvPr id="7" name="Slide Number Placeholder 6"/>
          <p:cNvSpPr>
            <a:spLocks noGrp="1"/>
          </p:cNvSpPr>
          <p:nvPr>
            <p:ph type="sldNum" sz="quarter" idx="12"/>
          </p:nvPr>
        </p:nvSpPr>
        <p:spPr/>
        <p:txBody>
          <a:bodyPr/>
          <a:lstStyle/>
          <a:p>
            <a:fld id="{74756626-FAED-451A-81E7-33A5D6E296FF}" type="slidenum">
              <a:rPr lang="en-US" smtClean="0"/>
              <a:t>‹#›</a:t>
            </a:fld>
            <a:endParaRPr lang="en-US"/>
          </a:p>
        </p:txBody>
      </p:sp>
      <p:cxnSp>
        <p:nvCxnSpPr>
          <p:cNvPr id="9" name="Straight Connector 8"/>
          <p:cNvCxnSpPr/>
          <p:nvPr userDrawn="1"/>
        </p:nvCxnSpPr>
        <p:spPr>
          <a:xfrm>
            <a:off x="838200" y="2057400"/>
            <a:ext cx="3933825"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737660"/>
            <a:ext cx="1281112" cy="1281112"/>
          </a:xfrm>
          <a:prstGeom prst="rect">
            <a:avLst/>
          </a:prstGeom>
        </p:spPr>
      </p:pic>
    </p:spTree>
    <p:extLst>
      <p:ext uri="{BB962C8B-B14F-4D97-AF65-F5344CB8AC3E}">
        <p14:creationId xmlns:p14="http://schemas.microsoft.com/office/powerpoint/2010/main" val="80763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75933" y="457200"/>
            <a:ext cx="2596092"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6AF866-9804-4A75-9BC8-05FD39A449CD}" type="datetime1">
              <a:rPr lang="en-US" smtClean="0"/>
              <a:t>9/12/2024</a:t>
            </a:fld>
            <a:endParaRPr lang="en-US"/>
          </a:p>
        </p:txBody>
      </p:sp>
      <p:sp>
        <p:nvSpPr>
          <p:cNvPr id="6" name="Footer Placeholder 5"/>
          <p:cNvSpPr>
            <a:spLocks noGrp="1"/>
          </p:cNvSpPr>
          <p:nvPr>
            <p:ph type="ftr" sz="quarter" idx="11"/>
          </p:nvPr>
        </p:nvSpPr>
        <p:spPr/>
        <p:txBody>
          <a:bodyPr/>
          <a:lstStyle/>
          <a:p>
            <a:r>
              <a:rPr lang="en-US" smtClean="0"/>
              <a:t>1.3 The Ethical Leader</a:t>
            </a:r>
            <a:endParaRPr lang="en-US"/>
          </a:p>
        </p:txBody>
      </p:sp>
      <p:sp>
        <p:nvSpPr>
          <p:cNvPr id="7" name="Slide Number Placeholder 6"/>
          <p:cNvSpPr>
            <a:spLocks noGrp="1"/>
          </p:cNvSpPr>
          <p:nvPr>
            <p:ph type="sldNum" sz="quarter" idx="12"/>
          </p:nvPr>
        </p:nvSpPr>
        <p:spPr/>
        <p:txBody>
          <a:bodyPr/>
          <a:lstStyle/>
          <a:p>
            <a:fld id="{74756626-FAED-451A-81E7-33A5D6E296FF}" type="slidenum">
              <a:rPr lang="en-US" smtClean="0"/>
              <a:t>‹#›</a:t>
            </a:fld>
            <a:endParaRPr lang="en-US"/>
          </a:p>
        </p:txBody>
      </p:sp>
      <p:cxnSp>
        <p:nvCxnSpPr>
          <p:cNvPr id="8" name="Straight Connector 7"/>
          <p:cNvCxnSpPr/>
          <p:nvPr userDrawn="1"/>
        </p:nvCxnSpPr>
        <p:spPr>
          <a:xfrm>
            <a:off x="838200" y="2057400"/>
            <a:ext cx="3933825"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737660"/>
            <a:ext cx="1281112" cy="1281112"/>
          </a:xfrm>
          <a:prstGeom prst="rect">
            <a:avLst/>
          </a:prstGeom>
        </p:spPr>
      </p:pic>
    </p:spTree>
    <p:extLst>
      <p:ext uri="{BB962C8B-B14F-4D97-AF65-F5344CB8AC3E}">
        <p14:creationId xmlns:p14="http://schemas.microsoft.com/office/powerpoint/2010/main" val="208802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defRPr>
            </a:lvl1pPr>
          </a:lstStyle>
          <a:p>
            <a:fld id="{7F27C080-AABF-4A7C-BF7A-320F788B61DA}" type="datetime1">
              <a:rPr lang="en-US" smtClean="0"/>
              <a:t>9/12/2024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defRPr>
            </a:lvl1pPr>
          </a:lstStyle>
          <a:p>
            <a:r>
              <a:rPr lang="en-US" smtClean="0"/>
              <a:t>1.3 The Ethical Leader</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defRPr>
            </a:lvl1pPr>
          </a:lstStyle>
          <a:p>
            <a:fld id="{74756626-FAED-451A-81E7-33A5D6E296FF}" type="slidenum">
              <a:rPr lang="en-US" smtClean="0"/>
              <a:pPr/>
              <a:t>‹#›</a:t>
            </a:fld>
            <a:endParaRPr lang="en-US"/>
          </a:p>
        </p:txBody>
      </p:sp>
    </p:spTree>
    <p:extLst>
      <p:ext uri="{BB962C8B-B14F-4D97-AF65-F5344CB8AC3E}">
        <p14:creationId xmlns:p14="http://schemas.microsoft.com/office/powerpoint/2010/main" val="700932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Experience with Ethics</a:t>
            </a:r>
            <a:endParaRPr lang="en-US" dirty="0"/>
          </a:p>
        </p:txBody>
      </p:sp>
      <p:sp>
        <p:nvSpPr>
          <p:cNvPr id="3" name="Content Placeholder 2"/>
          <p:cNvSpPr>
            <a:spLocks noGrp="1"/>
          </p:cNvSpPr>
          <p:nvPr>
            <p:ph idx="1"/>
          </p:nvPr>
        </p:nvSpPr>
        <p:spPr/>
        <p:txBody>
          <a:bodyPr/>
          <a:lstStyle/>
          <a:p>
            <a:r>
              <a:rPr lang="en-US" dirty="0" smtClean="0"/>
              <a:t>Take 15 minutes to think of, then summarize, a time a time as a Navy chaplain when you encountered an ethical dilemma.</a:t>
            </a:r>
            <a:br>
              <a:rPr lang="en-US" dirty="0" smtClean="0"/>
            </a:br>
            <a:r>
              <a:rPr lang="en-US" dirty="0" smtClean="0"/>
              <a:t>No need to address how you handled it.  Yet.</a:t>
            </a:r>
          </a:p>
          <a:p>
            <a:r>
              <a:rPr lang="en-US" dirty="0" smtClean="0"/>
              <a:t>A few of you will be chosen to brief us all on your dilemma.</a:t>
            </a:r>
            <a:endParaRPr lang="en-US" dirty="0" smtClean="0"/>
          </a:p>
          <a:p>
            <a:r>
              <a:rPr lang="en-US" dirty="0" smtClean="0"/>
              <a:t>This is a no judgment zone!</a:t>
            </a:r>
          </a:p>
          <a:p>
            <a:r>
              <a:rPr lang="en-US" dirty="0" smtClean="0"/>
              <a:t>Remember Navy chaplain confidentiality!</a:t>
            </a:r>
          </a:p>
        </p:txBody>
      </p:sp>
      <p:sp>
        <p:nvSpPr>
          <p:cNvPr id="4" name="Date Placeholder 3"/>
          <p:cNvSpPr>
            <a:spLocks noGrp="1"/>
          </p:cNvSpPr>
          <p:nvPr>
            <p:ph type="dt" sz="half" idx="10"/>
          </p:nvPr>
        </p:nvSpPr>
        <p:spPr/>
        <p:txBody>
          <a:bodyPr/>
          <a:lstStyle/>
          <a:p>
            <a:fld id="{44AC06DB-18F4-425B-A45F-3F36BCE7E2A0}"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1</a:t>
            </a:fld>
            <a:endParaRPr lang="en-US"/>
          </a:p>
        </p:txBody>
      </p:sp>
    </p:spTree>
    <p:extLst>
      <p:ext uri="{BB962C8B-B14F-4D97-AF65-F5344CB8AC3E}">
        <p14:creationId xmlns:p14="http://schemas.microsoft.com/office/powerpoint/2010/main" val="2284746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sz="half" idx="1"/>
          </p:nvPr>
        </p:nvSpPr>
        <p:spPr/>
        <p:txBody>
          <a:bodyPr/>
          <a:lstStyle/>
          <a:p>
            <a:r>
              <a:rPr lang="en-US" dirty="0" smtClean="0"/>
              <a:t>I recommend small grey colored text either below or at the bottom of an image for a citation</a:t>
            </a:r>
          </a:p>
          <a:p>
            <a:pPr lvl="1"/>
            <a:r>
              <a:rPr lang="en-US" dirty="0" smtClean="0"/>
              <a:t>10 Point</a:t>
            </a:r>
          </a:p>
          <a:p>
            <a:pPr lvl="1"/>
            <a:r>
              <a:rPr lang="en-US" dirty="0" smtClean="0"/>
              <a:t>White, Background 1, Darker 50%</a:t>
            </a:r>
          </a:p>
          <a:p>
            <a:r>
              <a:rPr lang="en-US" dirty="0" smtClean="0"/>
              <a:t>Insert </a:t>
            </a:r>
            <a:r>
              <a:rPr lang="en-US" dirty="0" smtClean="0">
                <a:sym typeface="Wingdings" panose="05000000000000000000" pitchFamily="2" charset="2"/>
              </a:rPr>
              <a:t> Text Box</a:t>
            </a:r>
            <a:endParaRPr lang="en-US" dirty="0" smtClean="0"/>
          </a:p>
          <a:p>
            <a:r>
              <a:rPr lang="en-US" dirty="0" smtClean="0"/>
              <a:t>Amount of required detail in the citation is up to you</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68696"/>
            <a:ext cx="5181600" cy="3465195"/>
          </a:xfrm>
        </p:spPr>
      </p:pic>
      <p:sp>
        <p:nvSpPr>
          <p:cNvPr id="5" name="Date Placeholder 4"/>
          <p:cNvSpPr>
            <a:spLocks noGrp="1"/>
          </p:cNvSpPr>
          <p:nvPr>
            <p:ph type="dt" sz="half" idx="10"/>
          </p:nvPr>
        </p:nvSpPr>
        <p:spPr/>
        <p:txBody>
          <a:bodyPr/>
          <a:lstStyle/>
          <a:p>
            <a:fld id="{64932A88-82C8-441A-956F-5640101F2FF0}" type="datetime1">
              <a:rPr lang="en-US" smtClean="0"/>
              <a:t>9/12/2024</a:t>
            </a:fld>
            <a:endParaRPr lang="en-US"/>
          </a:p>
        </p:txBody>
      </p:sp>
      <p:sp>
        <p:nvSpPr>
          <p:cNvPr id="6" name="Footer Placeholder 5"/>
          <p:cNvSpPr>
            <a:spLocks noGrp="1"/>
          </p:cNvSpPr>
          <p:nvPr>
            <p:ph type="ftr" sz="quarter" idx="11"/>
          </p:nvPr>
        </p:nvSpPr>
        <p:spPr/>
        <p:txBody>
          <a:bodyPr/>
          <a:lstStyle/>
          <a:p>
            <a:r>
              <a:rPr lang="en-US" smtClean="0"/>
              <a:t>1.3 The Ethical Leader</a:t>
            </a:r>
            <a:endParaRPr lang="en-US"/>
          </a:p>
        </p:txBody>
      </p:sp>
      <p:sp>
        <p:nvSpPr>
          <p:cNvPr id="7" name="Slide Number Placeholder 6"/>
          <p:cNvSpPr>
            <a:spLocks noGrp="1"/>
          </p:cNvSpPr>
          <p:nvPr>
            <p:ph type="sldNum" sz="quarter" idx="12"/>
          </p:nvPr>
        </p:nvSpPr>
        <p:spPr/>
        <p:txBody>
          <a:bodyPr/>
          <a:lstStyle/>
          <a:p>
            <a:fld id="{74756626-FAED-451A-81E7-33A5D6E296FF}" type="slidenum">
              <a:rPr lang="en-US" smtClean="0"/>
              <a:t>10</a:t>
            </a:fld>
            <a:endParaRPr lang="en-US"/>
          </a:p>
        </p:txBody>
      </p:sp>
      <p:sp>
        <p:nvSpPr>
          <p:cNvPr id="9" name="TextBox 8"/>
          <p:cNvSpPr txBox="1"/>
          <p:nvPr/>
        </p:nvSpPr>
        <p:spPr>
          <a:xfrm>
            <a:off x="6172200" y="5733891"/>
            <a:ext cx="5181599" cy="246221"/>
          </a:xfrm>
          <a:prstGeom prst="rect">
            <a:avLst/>
          </a:prstGeom>
          <a:noFill/>
        </p:spPr>
        <p:txBody>
          <a:bodyPr wrap="square" rtlCol="0">
            <a:spAutoFit/>
          </a:bodyPr>
          <a:lstStyle/>
          <a:p>
            <a:r>
              <a:rPr lang="en-US" sz="1000" i="1" dirty="0" smtClean="0">
                <a:solidFill>
                  <a:schemeClr val="bg1">
                    <a:lumMod val="50000"/>
                  </a:schemeClr>
                </a:solidFill>
              </a:rPr>
              <a:t>Proceedings</a:t>
            </a:r>
            <a:r>
              <a:rPr lang="en-US" sz="1000" dirty="0" smtClean="0">
                <a:solidFill>
                  <a:schemeClr val="bg1">
                    <a:lumMod val="50000"/>
                  </a:schemeClr>
                </a:solidFill>
              </a:rPr>
              <a:t>, August 2024</a:t>
            </a:r>
            <a:endParaRPr lang="en-US" sz="1000" dirty="0">
              <a:solidFill>
                <a:schemeClr val="bg1">
                  <a:lumMod val="50000"/>
                </a:schemeClr>
              </a:solidFill>
            </a:endParaRPr>
          </a:p>
        </p:txBody>
      </p:sp>
    </p:spTree>
    <p:extLst>
      <p:ext uri="{BB962C8B-B14F-4D97-AF65-F5344CB8AC3E}">
        <p14:creationId xmlns:p14="http://schemas.microsoft.com/office/powerpoint/2010/main" val="28373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smtClean="0"/>
              <a:t>Objectives</a:t>
            </a:r>
            <a:endParaRPr lang="en-US" dirty="0"/>
          </a:p>
        </p:txBody>
      </p:sp>
      <p:sp>
        <p:nvSpPr>
          <p:cNvPr id="3" name="Content Placeholder 2"/>
          <p:cNvSpPr>
            <a:spLocks noGrp="1"/>
          </p:cNvSpPr>
          <p:nvPr>
            <p:ph idx="1"/>
          </p:nvPr>
        </p:nvSpPr>
        <p:spPr/>
        <p:txBody>
          <a:bodyPr/>
          <a:lstStyle/>
          <a:p>
            <a:pPr>
              <a:spcAft>
                <a:spcPts val="3600"/>
              </a:spcAft>
            </a:pPr>
            <a:r>
              <a:rPr lang="en-US" dirty="0" smtClean="0"/>
              <a:t>Effectively use white space to make your presentations appealing</a:t>
            </a:r>
          </a:p>
          <a:p>
            <a:pPr>
              <a:spcAft>
                <a:spcPts val="3600"/>
              </a:spcAft>
            </a:pPr>
            <a:r>
              <a:rPr lang="en-US" dirty="0" smtClean="0"/>
              <a:t>Advise </a:t>
            </a:r>
            <a:r>
              <a:rPr lang="en-US" dirty="0"/>
              <a:t>subordinate chaplains in making ethical </a:t>
            </a:r>
            <a:r>
              <a:rPr lang="en-US" dirty="0" smtClean="0"/>
              <a:t>decisions</a:t>
            </a:r>
            <a:endParaRPr lang="en-US" dirty="0"/>
          </a:p>
          <a:p>
            <a:pPr>
              <a:spcAft>
                <a:spcPts val="3600"/>
              </a:spcAft>
            </a:pPr>
            <a:r>
              <a:rPr lang="en-US" dirty="0"/>
              <a:t>Advise personnel within your command in making ethical </a:t>
            </a:r>
            <a:r>
              <a:rPr lang="en-US" dirty="0" smtClean="0"/>
              <a:t>decisions</a:t>
            </a:r>
            <a:endParaRPr lang="en-US" dirty="0"/>
          </a:p>
          <a:p>
            <a:pPr>
              <a:spcAft>
                <a:spcPts val="3600"/>
              </a:spcAft>
            </a:pPr>
            <a:r>
              <a:rPr lang="en-US" dirty="0"/>
              <a:t>Advise your commanding officer in making ethical </a:t>
            </a:r>
            <a:r>
              <a:rPr lang="en-US" dirty="0" smtClean="0"/>
              <a:t>decisions</a:t>
            </a:r>
            <a:endParaRPr lang="en-US" dirty="0"/>
          </a:p>
        </p:txBody>
      </p:sp>
      <p:sp>
        <p:nvSpPr>
          <p:cNvPr id="4" name="Date Placeholder 3"/>
          <p:cNvSpPr>
            <a:spLocks noGrp="1"/>
          </p:cNvSpPr>
          <p:nvPr>
            <p:ph type="dt" sz="half" idx="10"/>
          </p:nvPr>
        </p:nvSpPr>
        <p:spPr/>
        <p:txBody>
          <a:bodyPr/>
          <a:lstStyle/>
          <a:p>
            <a:fld id="{E57CBE5D-D211-4A99-93E5-1F5515B05042}"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11</a:t>
            </a:fld>
            <a:endParaRPr lang="en-US"/>
          </a:p>
        </p:txBody>
      </p:sp>
    </p:spTree>
    <p:extLst>
      <p:ext uri="{BB962C8B-B14F-4D97-AF65-F5344CB8AC3E}">
        <p14:creationId xmlns:p14="http://schemas.microsoft.com/office/powerpoint/2010/main" val="288114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7" name="Content Placeholder 6"/>
          <p:cNvSpPr>
            <a:spLocks noGrp="1"/>
          </p:cNvSpPr>
          <p:nvPr>
            <p:ph idx="1"/>
          </p:nvPr>
        </p:nvSpPr>
        <p:spPr/>
        <p:txBody>
          <a:bodyPr/>
          <a:lstStyle/>
          <a:p>
            <a:r>
              <a:rPr lang="en-US" dirty="0" smtClean="0"/>
              <a:t>I usually keep this slide blank</a:t>
            </a:r>
          </a:p>
          <a:p>
            <a:r>
              <a:rPr lang="en-US" dirty="0" smtClean="0"/>
              <a:t>To spice it up, I added the photo of the steaming fleet with </a:t>
            </a:r>
            <a:br>
              <a:rPr lang="en-US" dirty="0" smtClean="0"/>
            </a:br>
            <a:r>
              <a:rPr lang="en-US" dirty="0" smtClean="0"/>
              <a:t>“Format </a:t>
            </a:r>
            <a:r>
              <a:rPr lang="en-US" u="sng" dirty="0" smtClean="0"/>
              <a:t>B</a:t>
            </a:r>
            <a:r>
              <a:rPr lang="en-US" dirty="0" smtClean="0"/>
              <a:t>ackground…” by right clicking on an empty part of the slide</a:t>
            </a:r>
          </a:p>
          <a:p>
            <a:r>
              <a:rPr lang="en-US" dirty="0" smtClean="0"/>
              <a:t>Be wary of text color when you do this</a:t>
            </a:r>
          </a:p>
          <a:p>
            <a:r>
              <a:rPr lang="en-US" dirty="0" smtClean="0">
                <a:solidFill>
                  <a:schemeClr val="bg1">
                    <a:lumMod val="95000"/>
                  </a:schemeClr>
                </a:solidFill>
              </a:rPr>
              <a:t>I needed to lighten up this line for contrast</a:t>
            </a:r>
            <a:endParaRPr lang="en-US" dirty="0">
              <a:solidFill>
                <a:schemeClr val="bg1">
                  <a:lumMod val="95000"/>
                </a:schemeClr>
              </a:solidFill>
            </a:endParaRPr>
          </a:p>
        </p:txBody>
      </p:sp>
      <p:sp>
        <p:nvSpPr>
          <p:cNvPr id="3" name="Date Placeholder 2"/>
          <p:cNvSpPr>
            <a:spLocks noGrp="1"/>
          </p:cNvSpPr>
          <p:nvPr>
            <p:ph type="dt" sz="half" idx="10"/>
          </p:nvPr>
        </p:nvSpPr>
        <p:spPr/>
        <p:txBody>
          <a:bodyPr/>
          <a:lstStyle/>
          <a:p>
            <a:fld id="{180F2E7D-4024-4602-B880-3906E43183FF}" type="datetime1">
              <a:rPr lang="en-US" smtClean="0"/>
              <a:t>9/12/2024</a:t>
            </a:fld>
            <a:endParaRPr lang="en-US"/>
          </a:p>
        </p:txBody>
      </p:sp>
      <p:sp>
        <p:nvSpPr>
          <p:cNvPr id="4" name="Footer Placeholder 3"/>
          <p:cNvSpPr>
            <a:spLocks noGrp="1"/>
          </p:cNvSpPr>
          <p:nvPr>
            <p:ph type="ftr" sz="quarter" idx="11"/>
          </p:nvPr>
        </p:nvSpPr>
        <p:spPr/>
        <p:txBody>
          <a:bodyPr/>
          <a:lstStyle/>
          <a:p>
            <a:r>
              <a:rPr lang="en-US" smtClean="0"/>
              <a:t>1.3 The Ethical Leader</a:t>
            </a:r>
            <a:endParaRPr lang="en-US"/>
          </a:p>
        </p:txBody>
      </p:sp>
      <p:sp>
        <p:nvSpPr>
          <p:cNvPr id="5" name="Slide Number Placeholder 4"/>
          <p:cNvSpPr>
            <a:spLocks noGrp="1"/>
          </p:cNvSpPr>
          <p:nvPr>
            <p:ph type="sldNum" sz="quarter" idx="12"/>
          </p:nvPr>
        </p:nvSpPr>
        <p:spPr/>
        <p:txBody>
          <a:bodyPr/>
          <a:lstStyle/>
          <a:p>
            <a:fld id="{74756626-FAED-451A-81E7-33A5D6E296FF}" type="slidenum">
              <a:rPr lang="en-US" smtClean="0"/>
              <a:t>12</a:t>
            </a:fld>
            <a:endParaRPr lang="en-US"/>
          </a:p>
        </p:txBody>
      </p:sp>
    </p:spTree>
    <p:extLst>
      <p:ext uri="{BB962C8B-B14F-4D97-AF65-F5344CB8AC3E}">
        <p14:creationId xmlns:p14="http://schemas.microsoft.com/office/powerpoint/2010/main" val="159049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pPr marL="0" indent="0">
              <a:buNone/>
            </a:pPr>
            <a:r>
              <a:rPr lang="en-US" dirty="0" smtClean="0"/>
              <a:t>On the Moodle, read “The Ethical Leader Scenario 3” discussion</a:t>
            </a:r>
          </a:p>
          <a:p>
            <a:r>
              <a:rPr lang="en-US" dirty="0" smtClean="0"/>
              <a:t>Post at least 1 original comment</a:t>
            </a:r>
          </a:p>
          <a:p>
            <a:r>
              <a:rPr lang="en-US" dirty="0" smtClean="0"/>
              <a:t>Post at least 3 responses to others’ original comments</a:t>
            </a:r>
          </a:p>
          <a:p>
            <a:r>
              <a:rPr lang="en-US" dirty="0" smtClean="0"/>
              <a:t>Discussion board rubric applies</a:t>
            </a:r>
            <a:endParaRPr lang="en-US" dirty="0"/>
          </a:p>
        </p:txBody>
      </p:sp>
      <p:sp>
        <p:nvSpPr>
          <p:cNvPr id="4" name="Date Placeholder 3"/>
          <p:cNvSpPr>
            <a:spLocks noGrp="1"/>
          </p:cNvSpPr>
          <p:nvPr>
            <p:ph type="dt" sz="half" idx="10"/>
          </p:nvPr>
        </p:nvSpPr>
        <p:spPr/>
        <p:txBody>
          <a:bodyPr/>
          <a:lstStyle/>
          <a:p>
            <a:fld id="{02A9C8A6-0D32-410F-A562-B83E366CB58E}"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13</a:t>
            </a:fld>
            <a:endParaRPr lang="en-US"/>
          </a:p>
        </p:txBody>
      </p:sp>
    </p:spTree>
    <p:extLst>
      <p:ext uri="{BB962C8B-B14F-4D97-AF65-F5344CB8AC3E}">
        <p14:creationId xmlns:p14="http://schemas.microsoft.com/office/powerpoint/2010/main" val="107273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Leadership Course</a:t>
            </a:r>
            <a:r>
              <a:rPr lang="en-US" dirty="0" smtClean="0"/>
              <a:t/>
            </a:r>
            <a:br>
              <a:rPr lang="en-US" dirty="0" smtClean="0"/>
            </a:br>
            <a:r>
              <a:rPr lang="en-US" dirty="0" smtClean="0"/>
              <a:t>Y-5G-4307</a:t>
            </a:r>
            <a:endParaRPr lang="en-US" dirty="0"/>
          </a:p>
        </p:txBody>
      </p:sp>
      <p:sp>
        <p:nvSpPr>
          <p:cNvPr id="3" name="Text Placeholder 2"/>
          <p:cNvSpPr>
            <a:spLocks noGrp="1"/>
          </p:cNvSpPr>
          <p:nvPr>
            <p:ph type="body" idx="1"/>
          </p:nvPr>
        </p:nvSpPr>
        <p:spPr/>
        <p:txBody>
          <a:bodyPr/>
          <a:lstStyle/>
          <a:p>
            <a:r>
              <a:rPr lang="en-US" dirty="0" smtClean="0"/>
              <a:t>1.3 The Ethical Leader</a:t>
            </a:r>
            <a:endParaRPr lang="en-US" dirty="0"/>
          </a:p>
        </p:txBody>
      </p:sp>
    </p:spTree>
    <p:extLst>
      <p:ext uri="{BB962C8B-B14F-4D97-AF65-F5344CB8AC3E}">
        <p14:creationId xmlns:p14="http://schemas.microsoft.com/office/powerpoint/2010/main" val="406483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pPr>
              <a:lnSpc>
                <a:spcPct val="100000"/>
              </a:lnSpc>
            </a:pPr>
            <a:r>
              <a:rPr lang="en-US" dirty="0" smtClean="0"/>
              <a:t>Your Experience with Ethics</a:t>
            </a:r>
            <a:endParaRPr lang="en-US" dirty="0" smtClean="0"/>
          </a:p>
          <a:p>
            <a:pPr>
              <a:lnSpc>
                <a:spcPct val="100000"/>
              </a:lnSpc>
            </a:pPr>
            <a:r>
              <a:rPr lang="en-US" dirty="0" smtClean="0"/>
              <a:t>Enabling </a:t>
            </a:r>
            <a:r>
              <a:rPr lang="en-US" dirty="0" smtClean="0"/>
              <a:t>Objectives</a:t>
            </a:r>
          </a:p>
          <a:p>
            <a:pPr>
              <a:lnSpc>
                <a:spcPct val="100000"/>
              </a:lnSpc>
            </a:pPr>
            <a:r>
              <a:rPr lang="en-US" dirty="0" smtClean="0"/>
              <a:t>What Is an Ethical Dilemma?</a:t>
            </a:r>
            <a:endParaRPr lang="en-US" dirty="0" smtClean="0"/>
          </a:p>
          <a:p>
            <a:pPr>
              <a:lnSpc>
                <a:spcPct val="100000"/>
              </a:lnSpc>
            </a:pPr>
            <a:r>
              <a:rPr lang="en-US" dirty="0" smtClean="0"/>
              <a:t>Chaplain’s Advisement Role</a:t>
            </a:r>
          </a:p>
          <a:p>
            <a:pPr>
              <a:lnSpc>
                <a:spcPct val="100000"/>
              </a:lnSpc>
            </a:pPr>
            <a:r>
              <a:rPr lang="en-US" dirty="0" smtClean="0"/>
              <a:t>Case Studies</a:t>
            </a:r>
          </a:p>
          <a:p>
            <a:pPr>
              <a:lnSpc>
                <a:spcPct val="100000"/>
              </a:lnSpc>
            </a:pPr>
            <a:r>
              <a:rPr lang="en-US" dirty="0" smtClean="0"/>
              <a:t>Citations</a:t>
            </a:r>
            <a:endParaRPr lang="en-US" dirty="0" smtClean="0"/>
          </a:p>
          <a:p>
            <a:pPr>
              <a:lnSpc>
                <a:spcPct val="100000"/>
              </a:lnSpc>
            </a:pPr>
            <a:r>
              <a:rPr lang="en-US" dirty="0" smtClean="0"/>
              <a:t>Review </a:t>
            </a:r>
            <a:r>
              <a:rPr lang="en-US" dirty="0" smtClean="0"/>
              <a:t>Objectives</a:t>
            </a:r>
          </a:p>
          <a:p>
            <a:pPr>
              <a:lnSpc>
                <a:spcPct val="100000"/>
              </a:lnSpc>
            </a:pPr>
            <a:r>
              <a:rPr lang="en-US" dirty="0" smtClean="0"/>
              <a:t>Questions</a:t>
            </a:r>
            <a:endParaRPr lang="en-US" dirty="0" smtClean="0"/>
          </a:p>
          <a:p>
            <a:pPr>
              <a:lnSpc>
                <a:spcPct val="100000"/>
              </a:lnSpc>
            </a:pPr>
            <a:r>
              <a:rPr lang="en-US" dirty="0" smtClean="0"/>
              <a:t>Homework</a:t>
            </a:r>
            <a:endParaRPr lang="en-US" dirty="0"/>
          </a:p>
        </p:txBody>
      </p:sp>
      <p:sp>
        <p:nvSpPr>
          <p:cNvPr id="4" name="Date Placeholder 3"/>
          <p:cNvSpPr>
            <a:spLocks noGrp="1"/>
          </p:cNvSpPr>
          <p:nvPr>
            <p:ph type="dt" sz="half" idx="10"/>
          </p:nvPr>
        </p:nvSpPr>
        <p:spPr/>
        <p:txBody>
          <a:bodyPr/>
          <a:lstStyle/>
          <a:p>
            <a:fld id="{E485CFC1-B66D-42B2-BAF4-D478A4A3C390}"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3</a:t>
            </a:fld>
            <a:endParaRPr lang="en-US"/>
          </a:p>
        </p:txBody>
      </p:sp>
    </p:spTree>
    <p:extLst>
      <p:ext uri="{BB962C8B-B14F-4D97-AF65-F5344CB8AC3E}">
        <p14:creationId xmlns:p14="http://schemas.microsoft.com/office/powerpoint/2010/main" val="357024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smtClean="0"/>
              <a:t>Objectives</a:t>
            </a:r>
            <a:endParaRPr lang="en-US" dirty="0"/>
          </a:p>
        </p:txBody>
      </p:sp>
      <p:sp>
        <p:nvSpPr>
          <p:cNvPr id="3" name="Content Placeholder 2"/>
          <p:cNvSpPr>
            <a:spLocks noGrp="1"/>
          </p:cNvSpPr>
          <p:nvPr>
            <p:ph idx="1"/>
          </p:nvPr>
        </p:nvSpPr>
        <p:spPr/>
        <p:txBody>
          <a:bodyPr/>
          <a:lstStyle/>
          <a:p>
            <a:pPr>
              <a:spcAft>
                <a:spcPts val="3600"/>
              </a:spcAft>
            </a:pPr>
            <a:r>
              <a:rPr lang="en-US" dirty="0" smtClean="0"/>
              <a:t>Effectively use white space to make your presentations appealing</a:t>
            </a:r>
          </a:p>
          <a:p>
            <a:pPr>
              <a:spcAft>
                <a:spcPts val="3600"/>
              </a:spcAft>
            </a:pPr>
            <a:r>
              <a:rPr lang="en-US" dirty="0" smtClean="0"/>
              <a:t>Advise </a:t>
            </a:r>
            <a:r>
              <a:rPr lang="en-US" dirty="0"/>
              <a:t>subordinate chaplains in making ethical </a:t>
            </a:r>
            <a:r>
              <a:rPr lang="en-US" dirty="0" smtClean="0"/>
              <a:t>decisions</a:t>
            </a:r>
            <a:endParaRPr lang="en-US" dirty="0"/>
          </a:p>
          <a:p>
            <a:pPr>
              <a:spcAft>
                <a:spcPts val="3600"/>
              </a:spcAft>
            </a:pPr>
            <a:r>
              <a:rPr lang="en-US" dirty="0"/>
              <a:t>Advise personnel within your command in making ethical </a:t>
            </a:r>
            <a:r>
              <a:rPr lang="en-US" dirty="0" smtClean="0"/>
              <a:t>decisions</a:t>
            </a:r>
            <a:endParaRPr lang="en-US" dirty="0"/>
          </a:p>
          <a:p>
            <a:pPr>
              <a:spcAft>
                <a:spcPts val="3600"/>
              </a:spcAft>
            </a:pPr>
            <a:r>
              <a:rPr lang="en-US" dirty="0"/>
              <a:t>Advise your commanding officer in making ethical </a:t>
            </a:r>
            <a:r>
              <a:rPr lang="en-US" dirty="0" smtClean="0"/>
              <a:t>decisions</a:t>
            </a:r>
            <a:endParaRPr lang="en-US" dirty="0"/>
          </a:p>
        </p:txBody>
      </p:sp>
      <p:sp>
        <p:nvSpPr>
          <p:cNvPr id="4" name="Date Placeholder 3"/>
          <p:cNvSpPr>
            <a:spLocks noGrp="1"/>
          </p:cNvSpPr>
          <p:nvPr>
            <p:ph type="dt" sz="half" idx="10"/>
          </p:nvPr>
        </p:nvSpPr>
        <p:spPr/>
        <p:txBody>
          <a:bodyPr/>
          <a:lstStyle/>
          <a:p>
            <a:fld id="{E57CBE5D-D211-4A99-93E5-1F5515B05042}"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4</a:t>
            </a:fld>
            <a:endParaRPr lang="en-US"/>
          </a:p>
        </p:txBody>
      </p:sp>
    </p:spTree>
    <p:extLst>
      <p:ext uri="{BB962C8B-B14F-4D97-AF65-F5344CB8AC3E}">
        <p14:creationId xmlns:p14="http://schemas.microsoft.com/office/powerpoint/2010/main" val="4144627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smtClean="0"/>
              <a:t>Is an Ethical Dilemma?</a:t>
            </a:r>
            <a:endParaRPr lang="en-US" dirty="0"/>
          </a:p>
        </p:txBody>
      </p:sp>
      <p:sp>
        <p:nvSpPr>
          <p:cNvPr id="3" name="Content Placeholder 2"/>
          <p:cNvSpPr>
            <a:spLocks noGrp="1"/>
          </p:cNvSpPr>
          <p:nvPr>
            <p:ph idx="1"/>
          </p:nvPr>
        </p:nvSpPr>
        <p:spPr/>
        <p:txBody>
          <a:bodyPr/>
          <a:lstStyle/>
          <a:p>
            <a:r>
              <a:rPr lang="en-US" dirty="0" smtClean="0"/>
              <a:t>Good versus Good – A choice between two “good” actions</a:t>
            </a:r>
          </a:p>
          <a:p>
            <a:r>
              <a:rPr lang="en-US" dirty="0" smtClean="0"/>
              <a:t>Good versus Bad – The choice seems easy at first glance, but...</a:t>
            </a:r>
            <a:br>
              <a:rPr lang="en-US" dirty="0" smtClean="0"/>
            </a:br>
            <a:endParaRPr lang="en-US" dirty="0" smtClean="0"/>
          </a:p>
          <a:p>
            <a:r>
              <a:rPr lang="en-US" dirty="0" smtClean="0"/>
              <a:t>These are bullets!!  Only “titles” of the main outline of the lesson, prompts for the instructor.  Instructor script goes below in the slides’ “Click to add notes” section.  DO NOT PUT TEXT HERE AND READ THE SLIDES!!</a:t>
            </a:r>
          </a:p>
          <a:p>
            <a:r>
              <a:rPr lang="en-US" dirty="0" smtClean="0"/>
              <a:t>The only time long text goes here is if it is something important you need the students to write in their notes!</a:t>
            </a:r>
            <a:endParaRPr lang="en-US" dirty="0"/>
          </a:p>
        </p:txBody>
      </p:sp>
      <p:sp>
        <p:nvSpPr>
          <p:cNvPr id="4" name="Date Placeholder 3"/>
          <p:cNvSpPr>
            <a:spLocks noGrp="1"/>
          </p:cNvSpPr>
          <p:nvPr>
            <p:ph type="dt" sz="half" idx="10"/>
          </p:nvPr>
        </p:nvSpPr>
        <p:spPr/>
        <p:txBody>
          <a:bodyPr/>
          <a:lstStyle/>
          <a:p>
            <a:fld id="{E1C47BA1-DF16-4A6B-A374-3D5EC7AB51EA}"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5</a:t>
            </a:fld>
            <a:endParaRPr lang="en-US"/>
          </a:p>
        </p:txBody>
      </p:sp>
    </p:spTree>
    <p:extLst>
      <p:ext uri="{BB962C8B-B14F-4D97-AF65-F5344CB8AC3E}">
        <p14:creationId xmlns:p14="http://schemas.microsoft.com/office/powerpoint/2010/main" val="328366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Ethical Dilemma?</a:t>
            </a:r>
            <a:endParaRPr lang="en-US" dirty="0"/>
          </a:p>
        </p:txBody>
      </p:sp>
      <p:sp>
        <p:nvSpPr>
          <p:cNvPr id="3" name="Content Placeholder 2"/>
          <p:cNvSpPr>
            <a:spLocks noGrp="1"/>
          </p:cNvSpPr>
          <p:nvPr>
            <p:ph idx="1"/>
          </p:nvPr>
        </p:nvSpPr>
        <p:spPr/>
        <p:txBody>
          <a:bodyPr/>
          <a:lstStyle/>
          <a:p>
            <a:r>
              <a:rPr lang="en-US" dirty="0" smtClean="0"/>
              <a:t>Add blank lines between bullets for “sparse” slides to space things out</a:t>
            </a:r>
          </a:p>
          <a:p>
            <a:r>
              <a:rPr lang="en-US" dirty="0" smtClean="0"/>
              <a:t>The “enter” key is a carriage return that starts a new paragraph, or in this case, a new bullet line.  Analogous to HTML &lt;P&gt; tag</a:t>
            </a:r>
          </a:p>
          <a:p>
            <a:r>
              <a:rPr lang="en-US" dirty="0" smtClean="0"/>
              <a:t>To enter blank lines, use &lt;SHIFT&gt;-&lt;ENTER&gt; which is a line feed, not a new paragraph or bullet.  Analogous to HTML &lt;BR/&gt; tag</a:t>
            </a:r>
          </a:p>
          <a:p>
            <a:r>
              <a:rPr lang="en-US" dirty="0" smtClean="0"/>
              <a:t>You can also use in the menu bar above, Paragraph </a:t>
            </a:r>
            <a:r>
              <a:rPr lang="en-US" dirty="0" smtClean="0">
                <a:sym typeface="Wingdings" panose="05000000000000000000" pitchFamily="2" charset="2"/>
              </a:rPr>
              <a:t> Spacing</a:t>
            </a:r>
          </a:p>
          <a:p>
            <a:pPr lvl="1"/>
            <a:r>
              <a:rPr lang="en-US" dirty="0" smtClean="0">
                <a:sym typeface="Wingdings" panose="05000000000000000000" pitchFamily="2" charset="2"/>
              </a:rPr>
              <a:t>Above or below the current bullet or paragraph</a:t>
            </a:r>
          </a:p>
          <a:p>
            <a:pPr lvl="1"/>
            <a:r>
              <a:rPr lang="en-US" dirty="0" smtClean="0">
                <a:sym typeface="Wingdings" panose="05000000000000000000" pitchFamily="2" charset="2"/>
              </a:rPr>
              <a:t>72 points equals 1 inch</a:t>
            </a:r>
            <a:endParaRPr lang="en-US" dirty="0"/>
          </a:p>
        </p:txBody>
      </p:sp>
      <p:sp>
        <p:nvSpPr>
          <p:cNvPr id="4" name="Date Placeholder 3"/>
          <p:cNvSpPr>
            <a:spLocks noGrp="1"/>
          </p:cNvSpPr>
          <p:nvPr>
            <p:ph type="dt" sz="half" idx="10"/>
          </p:nvPr>
        </p:nvSpPr>
        <p:spPr/>
        <p:txBody>
          <a:bodyPr/>
          <a:lstStyle/>
          <a:p>
            <a:fld id="{2E6DC8C3-73D4-4512-885C-B165A5EC52C1}"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6</a:t>
            </a:fld>
            <a:endParaRPr lang="en-US"/>
          </a:p>
        </p:txBody>
      </p:sp>
    </p:spTree>
    <p:extLst>
      <p:ext uri="{BB962C8B-B14F-4D97-AF65-F5344CB8AC3E}">
        <p14:creationId xmlns:p14="http://schemas.microsoft.com/office/powerpoint/2010/main" val="399798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a:t>
            </a:r>
            <a:endParaRPr lang="en-US" dirty="0"/>
          </a:p>
        </p:txBody>
      </p:sp>
      <p:sp>
        <p:nvSpPr>
          <p:cNvPr id="3" name="Content Placeholder 2"/>
          <p:cNvSpPr>
            <a:spLocks noGrp="1"/>
          </p:cNvSpPr>
          <p:nvPr>
            <p:ph idx="1"/>
          </p:nvPr>
        </p:nvSpPr>
        <p:spPr/>
        <p:txBody>
          <a:bodyPr>
            <a:normAutofit/>
          </a:bodyPr>
          <a:lstStyle/>
          <a:p>
            <a:r>
              <a:rPr lang="en-US" dirty="0" smtClean="0"/>
              <a:t>Break into groups of 4</a:t>
            </a:r>
          </a:p>
          <a:p>
            <a:pPr lvl="1"/>
            <a:r>
              <a:rPr lang="en-US" dirty="0"/>
              <a:t>What policies do you need to consider in your advisement? Where do you locate them?  </a:t>
            </a:r>
          </a:p>
          <a:p>
            <a:pPr lvl="1"/>
            <a:r>
              <a:rPr lang="en-US" dirty="0"/>
              <a:t>What spiritual concerns might be present?</a:t>
            </a:r>
          </a:p>
          <a:p>
            <a:pPr lvl="1"/>
            <a:r>
              <a:rPr lang="en-US" dirty="0"/>
              <a:t>What ethical concerns might be present?</a:t>
            </a:r>
          </a:p>
          <a:p>
            <a:pPr lvl="1"/>
            <a:r>
              <a:rPr lang="en-US" dirty="0"/>
              <a:t>1 minute brief delivered by 1 group member</a:t>
            </a:r>
            <a:r>
              <a:rPr lang="en-US" dirty="0" smtClean="0"/>
              <a:t>:</a:t>
            </a:r>
            <a:br>
              <a:rPr lang="en-US" dirty="0" smtClean="0"/>
            </a:br>
            <a:r>
              <a:rPr lang="en-US" dirty="0" smtClean="0"/>
              <a:t>Summarize </a:t>
            </a:r>
            <a:r>
              <a:rPr lang="en-US" dirty="0"/>
              <a:t>the advisement you would </a:t>
            </a:r>
            <a:r>
              <a:rPr lang="en-US" dirty="0" smtClean="0"/>
              <a:t>and </a:t>
            </a:r>
            <a:r>
              <a:rPr lang="en-US" dirty="0"/>
              <a:t>any actions you would take</a:t>
            </a:r>
            <a:r>
              <a:rPr lang="en-US" dirty="0" smtClean="0"/>
              <a:t>.</a:t>
            </a:r>
          </a:p>
          <a:p>
            <a:r>
              <a:rPr lang="en-US" dirty="0" smtClean="0"/>
              <a:t>Class-wide discussion</a:t>
            </a:r>
          </a:p>
          <a:p>
            <a:pPr lvl="1"/>
            <a:r>
              <a:rPr lang="en-US" dirty="0"/>
              <a:t>What did this case bring up for you? </a:t>
            </a:r>
          </a:p>
          <a:p>
            <a:pPr lvl="1"/>
            <a:r>
              <a:rPr lang="en-US" dirty="0"/>
              <a:t>What assumptions did you make in your advisement?</a:t>
            </a:r>
          </a:p>
        </p:txBody>
      </p:sp>
      <p:sp>
        <p:nvSpPr>
          <p:cNvPr id="4" name="Date Placeholder 3"/>
          <p:cNvSpPr>
            <a:spLocks noGrp="1"/>
          </p:cNvSpPr>
          <p:nvPr>
            <p:ph type="dt" sz="half" idx="10"/>
          </p:nvPr>
        </p:nvSpPr>
        <p:spPr/>
        <p:txBody>
          <a:bodyPr/>
          <a:lstStyle/>
          <a:p>
            <a:fld id="{2E6DC8C3-73D4-4512-885C-B165A5EC52C1}"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7</a:t>
            </a:fld>
            <a:endParaRPr lang="en-US"/>
          </a:p>
        </p:txBody>
      </p:sp>
    </p:spTree>
    <p:extLst>
      <p:ext uri="{BB962C8B-B14F-4D97-AF65-F5344CB8AC3E}">
        <p14:creationId xmlns:p14="http://schemas.microsoft.com/office/powerpoint/2010/main" val="53727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95000"/>
                  </a:schemeClr>
                </a:solidFill>
              </a:rPr>
              <a:t>Case Studies</a:t>
            </a:r>
            <a:endParaRPr lang="en-US" dirty="0">
              <a:solidFill>
                <a:schemeClr val="bg1">
                  <a:lumMod val="95000"/>
                </a:schemeClr>
              </a:solidFill>
            </a:endParaRPr>
          </a:p>
        </p:txBody>
      </p:sp>
      <p:sp>
        <p:nvSpPr>
          <p:cNvPr id="3" name="Content Placeholder 2"/>
          <p:cNvSpPr>
            <a:spLocks noGrp="1"/>
          </p:cNvSpPr>
          <p:nvPr>
            <p:ph idx="1"/>
          </p:nvPr>
        </p:nvSpPr>
        <p:spPr/>
        <p:txBody>
          <a:bodyPr/>
          <a:lstStyle/>
          <a:p>
            <a:r>
              <a:rPr lang="en-US" dirty="0" smtClean="0">
                <a:solidFill>
                  <a:schemeClr val="bg1">
                    <a:lumMod val="95000"/>
                  </a:schemeClr>
                </a:solidFill>
              </a:rPr>
              <a:t>I added this background to demonstrate what you can do to make your PowerPoints not as boring</a:t>
            </a:r>
          </a:p>
          <a:p>
            <a:r>
              <a:rPr lang="en-US" dirty="0" smtClean="0">
                <a:solidFill>
                  <a:schemeClr val="bg1">
                    <a:lumMod val="95000"/>
                  </a:schemeClr>
                </a:solidFill>
              </a:rPr>
              <a:t>However, the focus in the classroom is on YOU, not this PowerPoint, so be judicious</a:t>
            </a:r>
          </a:p>
          <a:p>
            <a:r>
              <a:rPr lang="en-US" dirty="0" smtClean="0">
                <a:solidFill>
                  <a:schemeClr val="bg1">
                    <a:lumMod val="95000"/>
                  </a:schemeClr>
                </a:solidFill>
              </a:rPr>
              <a:t>To make </a:t>
            </a:r>
            <a:r>
              <a:rPr lang="en-US" dirty="0">
                <a:solidFill>
                  <a:schemeClr val="bg1">
                    <a:lumMod val="95000"/>
                  </a:schemeClr>
                </a:solidFill>
              </a:rPr>
              <a:t>this happen, </a:t>
            </a:r>
            <a:r>
              <a:rPr lang="en-US" dirty="0" smtClean="0">
                <a:solidFill>
                  <a:schemeClr val="bg1">
                    <a:lumMod val="95000"/>
                  </a:schemeClr>
                </a:solidFill>
              </a:rPr>
              <a:t>use “</a:t>
            </a:r>
            <a:r>
              <a:rPr lang="en-US" dirty="0">
                <a:solidFill>
                  <a:schemeClr val="bg1">
                    <a:lumMod val="95000"/>
                  </a:schemeClr>
                </a:solidFill>
              </a:rPr>
              <a:t>Format Background…” by right clicking on an empty part of the </a:t>
            </a:r>
            <a:r>
              <a:rPr lang="en-US" dirty="0" smtClean="0">
                <a:solidFill>
                  <a:schemeClr val="bg1">
                    <a:lumMod val="95000"/>
                  </a:schemeClr>
                </a:solidFill>
              </a:rPr>
              <a:t>slide, select “</a:t>
            </a:r>
            <a:r>
              <a:rPr lang="en-US" u="sng" dirty="0" smtClean="0">
                <a:solidFill>
                  <a:schemeClr val="bg1">
                    <a:lumMod val="95000"/>
                  </a:schemeClr>
                </a:solidFill>
              </a:rPr>
              <a:t>P</a:t>
            </a:r>
            <a:r>
              <a:rPr lang="en-US" dirty="0" smtClean="0">
                <a:solidFill>
                  <a:schemeClr val="bg1">
                    <a:lumMod val="95000"/>
                  </a:schemeClr>
                </a:solidFill>
              </a:rPr>
              <a:t>icture or texture fill”</a:t>
            </a:r>
          </a:p>
          <a:p>
            <a:endParaRPr lang="en-US" dirty="0">
              <a:solidFill>
                <a:schemeClr val="bg1">
                  <a:lumMod val="95000"/>
                </a:schemeClr>
              </a:solidFill>
            </a:endParaRPr>
          </a:p>
        </p:txBody>
      </p:sp>
      <p:sp>
        <p:nvSpPr>
          <p:cNvPr id="4" name="Date Placeholder 3"/>
          <p:cNvSpPr>
            <a:spLocks noGrp="1"/>
          </p:cNvSpPr>
          <p:nvPr>
            <p:ph type="dt" sz="half" idx="10"/>
          </p:nvPr>
        </p:nvSpPr>
        <p:spPr/>
        <p:txBody>
          <a:bodyPr/>
          <a:lstStyle/>
          <a:p>
            <a:fld id="{2E6DC8C3-73D4-4512-885C-B165A5EC52C1}" type="datetime1">
              <a:rPr lang="en-US" smtClean="0"/>
              <a:t>9/12/2024</a:t>
            </a:fld>
            <a:endParaRPr lang="en-US"/>
          </a:p>
        </p:txBody>
      </p:sp>
      <p:sp>
        <p:nvSpPr>
          <p:cNvPr id="5" name="Footer Placeholder 4"/>
          <p:cNvSpPr>
            <a:spLocks noGrp="1"/>
          </p:cNvSpPr>
          <p:nvPr>
            <p:ph type="ftr" sz="quarter" idx="11"/>
          </p:nvPr>
        </p:nvSpPr>
        <p:spPr/>
        <p:txBody>
          <a:bodyPr/>
          <a:lstStyle/>
          <a:p>
            <a:r>
              <a:rPr lang="en-US" smtClean="0"/>
              <a:t>1.3 The Ethical Leader</a:t>
            </a:r>
            <a:endParaRPr lang="en-US"/>
          </a:p>
        </p:txBody>
      </p:sp>
      <p:sp>
        <p:nvSpPr>
          <p:cNvPr id="6" name="Slide Number Placeholder 5"/>
          <p:cNvSpPr>
            <a:spLocks noGrp="1"/>
          </p:cNvSpPr>
          <p:nvPr>
            <p:ph type="sldNum" sz="quarter" idx="12"/>
          </p:nvPr>
        </p:nvSpPr>
        <p:spPr/>
        <p:txBody>
          <a:bodyPr/>
          <a:lstStyle/>
          <a:p>
            <a:fld id="{74756626-FAED-451A-81E7-33A5D6E296FF}" type="slidenum">
              <a:rPr lang="en-US" smtClean="0"/>
              <a:t>8</a:t>
            </a:fld>
            <a:endParaRPr lang="en-US"/>
          </a:p>
        </p:txBody>
      </p:sp>
      <p:cxnSp>
        <p:nvCxnSpPr>
          <p:cNvPr id="7" name="Straight Connector 6"/>
          <p:cNvCxnSpPr/>
          <p:nvPr/>
        </p:nvCxnSpPr>
        <p:spPr>
          <a:xfrm>
            <a:off x="838200" y="1690688"/>
            <a:ext cx="10515600" cy="0"/>
          </a:xfrm>
          <a:prstGeom prst="line">
            <a:avLst/>
          </a:prstGeom>
          <a:ln w="349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56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1</a:t>
            </a:r>
            <a:endParaRPr lang="en-US" dirty="0"/>
          </a:p>
        </p:txBody>
      </p:sp>
      <p:sp>
        <p:nvSpPr>
          <p:cNvPr id="3" name="Content Placeholder 2"/>
          <p:cNvSpPr>
            <a:spLocks noGrp="1"/>
          </p:cNvSpPr>
          <p:nvPr>
            <p:ph sz="half" idx="1"/>
          </p:nvPr>
        </p:nvSpPr>
        <p:spPr>
          <a:xfrm>
            <a:off x="838200" y="1825625"/>
            <a:ext cx="5964936" cy="4351338"/>
          </a:xfrm>
        </p:spPr>
        <p:txBody>
          <a:bodyPr>
            <a:noAutofit/>
          </a:bodyPr>
          <a:lstStyle/>
          <a:p>
            <a:pPr marL="0" indent="0">
              <a:buNone/>
            </a:pPr>
            <a:r>
              <a:rPr lang="en-US" sz="1700" dirty="0"/>
              <a:t>A LT who you supervise has completed one shore tour at a USMC installation and one sea tour with the Navy</a:t>
            </a:r>
            <a:r>
              <a:rPr lang="en-US" sz="1700" dirty="0" smtClean="0"/>
              <a:t>. She </a:t>
            </a:r>
            <a:r>
              <a:rPr lang="en-US" sz="1700" dirty="0"/>
              <a:t>recently discussed her next assignment with the detailer and was told that it would be a USMC operational billet</a:t>
            </a:r>
            <a:r>
              <a:rPr lang="en-US" sz="1700" dirty="0" smtClean="0"/>
              <a:t>. The </a:t>
            </a:r>
            <a:r>
              <a:rPr lang="en-US" sz="1700" dirty="0"/>
              <a:t>detailer explained that LTs should have two operational assignments to remain competitive for promotion and to continue serving for several more years</a:t>
            </a:r>
            <a:r>
              <a:rPr lang="en-US" sz="1700" dirty="0" smtClean="0"/>
              <a:t>. The </a:t>
            </a:r>
            <a:r>
              <a:rPr lang="en-US" sz="1700" dirty="0"/>
              <a:t>detailer also explained that the billets available in her PRD were USMC billets and that her PRD window was not negotiable because her relief had already been identified</a:t>
            </a:r>
            <a:r>
              <a:rPr lang="en-US" sz="1700" dirty="0" smtClean="0"/>
              <a:t>.</a:t>
            </a:r>
            <a:endParaRPr lang="en-US" sz="1700" dirty="0"/>
          </a:p>
          <a:p>
            <a:pPr marL="0" indent="0">
              <a:buNone/>
            </a:pPr>
            <a:r>
              <a:rPr lang="en-US" sz="1700" dirty="0"/>
              <a:t>You can tell from the LT’s tone and body language that this conversation with the detailer has been difficult news from her to accept</a:t>
            </a:r>
            <a:r>
              <a:rPr lang="en-US" sz="1700" dirty="0" smtClean="0"/>
              <a:t>. She </a:t>
            </a:r>
            <a:r>
              <a:rPr lang="en-US" sz="1700" dirty="0"/>
              <a:t>says, “I want to do another shore assignment</a:t>
            </a:r>
            <a:r>
              <a:rPr lang="en-US" sz="1700" dirty="0" smtClean="0"/>
              <a:t>. I </a:t>
            </a:r>
            <a:r>
              <a:rPr lang="en-US" sz="1700" dirty="0"/>
              <a:t>have spent so much time away from my family in the past year, and it has not been easy</a:t>
            </a:r>
            <a:r>
              <a:rPr lang="en-US" sz="1700" dirty="0" smtClean="0"/>
              <a:t>. I’m </a:t>
            </a:r>
            <a:r>
              <a:rPr lang="en-US" sz="1700" dirty="0"/>
              <a:t>concerned about the long-term impact on them if I deploy soon after arriving at my next assignment</a:t>
            </a:r>
            <a:r>
              <a:rPr lang="en-US" sz="1700" dirty="0" smtClean="0"/>
              <a:t>. I </a:t>
            </a:r>
            <a:r>
              <a:rPr lang="en-US" sz="1700" dirty="0"/>
              <a:t>also realize that the time with my 3 kids is short, and I don’t want to miss these years of their life</a:t>
            </a:r>
            <a:r>
              <a:rPr lang="en-US" sz="1700" dirty="0" smtClean="0"/>
              <a:t>. I </a:t>
            </a:r>
            <a:r>
              <a:rPr lang="en-US" sz="1700" dirty="0"/>
              <a:t>am the only one who can be their mom, and that’s my most important responsibility.”</a:t>
            </a:r>
          </a:p>
          <a:p>
            <a:pPr marL="0" indent="0">
              <a:buNone/>
            </a:pPr>
            <a:endParaRPr lang="en-US" sz="1700" dirty="0"/>
          </a:p>
        </p:txBody>
      </p:sp>
      <p:sp>
        <p:nvSpPr>
          <p:cNvPr id="4" name="Content Placeholder 3"/>
          <p:cNvSpPr>
            <a:spLocks noGrp="1"/>
          </p:cNvSpPr>
          <p:nvPr>
            <p:ph sz="half" idx="2"/>
          </p:nvPr>
        </p:nvSpPr>
        <p:spPr>
          <a:xfrm>
            <a:off x="6940296" y="1825625"/>
            <a:ext cx="4413504" cy="4351338"/>
          </a:xfrm>
        </p:spPr>
        <p:txBody>
          <a:bodyPr>
            <a:normAutofit/>
          </a:bodyPr>
          <a:lstStyle/>
          <a:p>
            <a:pPr marL="0" indent="0">
              <a:buNone/>
            </a:pPr>
            <a:r>
              <a:rPr lang="en-US" dirty="0" smtClean="0"/>
              <a:t>Further class-wide discussion considerations:</a:t>
            </a:r>
          </a:p>
          <a:p>
            <a:r>
              <a:rPr lang="en-US" dirty="0"/>
              <a:t>How did the officer’s gender impact your advisement? </a:t>
            </a:r>
          </a:p>
          <a:p>
            <a:r>
              <a:rPr lang="en-US" dirty="0"/>
              <a:t>How do your experiences or the “lore of the Corps” impact your advisement?</a:t>
            </a:r>
            <a:endParaRPr lang="en-US" dirty="0"/>
          </a:p>
        </p:txBody>
      </p:sp>
      <p:sp>
        <p:nvSpPr>
          <p:cNvPr id="5" name="Date Placeholder 4"/>
          <p:cNvSpPr>
            <a:spLocks noGrp="1"/>
          </p:cNvSpPr>
          <p:nvPr>
            <p:ph type="dt" sz="half" idx="10"/>
          </p:nvPr>
        </p:nvSpPr>
        <p:spPr/>
        <p:txBody>
          <a:bodyPr/>
          <a:lstStyle/>
          <a:p>
            <a:fld id="{0A9B7702-D2B7-4C8F-97E7-9FA1F2143F8B}" type="datetime1">
              <a:rPr lang="en-US" smtClean="0"/>
              <a:t>9/12/2024</a:t>
            </a:fld>
            <a:endParaRPr lang="en-US"/>
          </a:p>
        </p:txBody>
      </p:sp>
      <p:sp>
        <p:nvSpPr>
          <p:cNvPr id="6" name="Footer Placeholder 5"/>
          <p:cNvSpPr>
            <a:spLocks noGrp="1"/>
          </p:cNvSpPr>
          <p:nvPr>
            <p:ph type="ftr" sz="quarter" idx="11"/>
          </p:nvPr>
        </p:nvSpPr>
        <p:spPr/>
        <p:txBody>
          <a:bodyPr/>
          <a:lstStyle/>
          <a:p>
            <a:r>
              <a:rPr lang="en-US" smtClean="0"/>
              <a:t>1.3 The Ethical Leader</a:t>
            </a:r>
            <a:endParaRPr lang="en-US"/>
          </a:p>
        </p:txBody>
      </p:sp>
      <p:sp>
        <p:nvSpPr>
          <p:cNvPr id="7" name="Slide Number Placeholder 6"/>
          <p:cNvSpPr>
            <a:spLocks noGrp="1"/>
          </p:cNvSpPr>
          <p:nvPr>
            <p:ph type="sldNum" sz="quarter" idx="12"/>
          </p:nvPr>
        </p:nvSpPr>
        <p:spPr/>
        <p:txBody>
          <a:bodyPr/>
          <a:lstStyle/>
          <a:p>
            <a:fld id="{74756626-FAED-451A-81E7-33A5D6E296FF}" type="slidenum">
              <a:rPr lang="en-US" smtClean="0"/>
              <a:t>9</a:t>
            </a:fld>
            <a:endParaRPr lang="en-US"/>
          </a:p>
        </p:txBody>
      </p:sp>
    </p:spTree>
    <p:extLst>
      <p:ext uri="{BB962C8B-B14F-4D97-AF65-F5344CB8AC3E}">
        <p14:creationId xmlns:p14="http://schemas.microsoft.com/office/powerpoint/2010/main" val="1392872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C8C9252-5077-479F-A070-A4453DABF317}" vid="{3AEE3E8B-BE7A-46ED-A30A-A60B17BFD7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NCS_Lesson_Template1</Template>
  <TotalTime>92</TotalTime>
  <Words>986</Words>
  <Application>Microsoft Office PowerPoint</Application>
  <PresentationFormat>Widescreen</PresentationFormat>
  <Paragraphs>111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Your Experience with Ethics</vt:lpstr>
      <vt:lpstr>Intermediate Leadership Course Y-5G-4307</vt:lpstr>
      <vt:lpstr>Agenda</vt:lpstr>
      <vt:lpstr>Enabling Objectives</vt:lpstr>
      <vt:lpstr>What Is an Ethical Dilemma?</vt:lpstr>
      <vt:lpstr>What Is an Ethical Dilemma?</vt:lpstr>
      <vt:lpstr>Case Studies</vt:lpstr>
      <vt:lpstr>Case Studies</vt:lpstr>
      <vt:lpstr>Case Study 1</vt:lpstr>
      <vt:lpstr>Citations</vt:lpstr>
      <vt:lpstr>Enabling Objectives</vt:lpstr>
      <vt:lpstr>Questions</vt:lpstr>
      <vt:lpstr>Homework</vt:lpstr>
    </vt:vector>
  </TitlesOfParts>
  <Company>HPES NMCI 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The Ethical Leader</dc:title>
  <dc:creator>Nekrasz, Douglas CTR (USA)</dc:creator>
  <cp:keywords>ILC</cp:keywords>
  <cp:lastModifiedBy>Nekrasz, Douglas CTR (USA)</cp:lastModifiedBy>
  <cp:revision>11</cp:revision>
  <dcterms:created xsi:type="dcterms:W3CDTF">2024-09-12T15:31:50Z</dcterms:created>
  <dcterms:modified xsi:type="dcterms:W3CDTF">2024-09-12T17:04:20Z</dcterms:modified>
</cp:coreProperties>
</file>